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81" r:id="rId18"/>
    <p:sldId id="275" r:id="rId19"/>
    <p:sldId id="282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9"/>
    <p:restoredTop sz="80446"/>
  </p:normalViewPr>
  <p:slideViewPr>
    <p:cSldViewPr snapToGrid="0">
      <p:cViewPr varScale="1">
        <p:scale>
          <a:sx n="75" d="100"/>
          <a:sy n="75" d="100"/>
        </p:scale>
        <p:origin x="20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2b0a38d7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 how this devices are being use in a hospital </a:t>
            </a:r>
            <a:endParaRPr/>
          </a:p>
        </p:txBody>
      </p:sp>
      <p:sp>
        <p:nvSpPr>
          <p:cNvPr id="118" name="Google Shape;118;g52b0a38d7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47ad87b2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discuss how this devices are being use in a hospital </a:t>
            </a:r>
            <a:endParaRPr/>
          </a:p>
        </p:txBody>
      </p:sp>
      <p:sp>
        <p:nvSpPr>
          <p:cNvPr id="130" name="Google Shape;130;g547ad87b2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2b0a38d7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BEEER high level</a:t>
            </a:r>
            <a:endParaRPr/>
          </a:p>
        </p:txBody>
      </p:sp>
      <p:sp>
        <p:nvSpPr>
          <p:cNvPr id="149" name="Google Shape;149;g52b0a38d7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5c1482af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5c1482af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55e910e1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55e910e1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preserve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causal</a:t>
            </a:r>
            <a:r>
              <a:rPr lang="zh-CN" altLang="en-US" dirty="0"/>
              <a:t> </a:t>
            </a:r>
            <a:r>
              <a:rPr lang="en-US" altLang="zh-CN" dirty="0"/>
              <a:t>ordering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events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55e910e1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55e910e1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5c1482a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5c1482a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55e910e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55e910e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215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55e910e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55e910e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2b0a38d7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replaying,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dirty="0"/>
              <a:t>Delete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active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queue,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finishes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requests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wait</a:t>
            </a:r>
            <a:r>
              <a:rPr lang="zh-CN" altLang="en-US" dirty="0"/>
              <a:t> </a:t>
            </a:r>
            <a:r>
              <a:rPr lang="en-US" altLang="zh-CN" dirty="0"/>
              <a:t>until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active</a:t>
            </a:r>
            <a:r>
              <a:rPr lang="zh-CN" altLang="en-US" dirty="0"/>
              <a:t>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dirty="0"/>
              <a:t>Batch</a:t>
            </a:r>
            <a:r>
              <a:rPr lang="zh-CN" altLang="en-US" dirty="0"/>
              <a:t> </a:t>
            </a:r>
            <a:r>
              <a:rPr lang="en-US" altLang="zh-CN" dirty="0"/>
              <a:t>consecutive</a:t>
            </a:r>
            <a:r>
              <a:rPr lang="zh-CN" altLang="en-US" dirty="0"/>
              <a:t> </a:t>
            </a:r>
            <a:r>
              <a:rPr lang="en-US" altLang="zh-CN" dirty="0"/>
              <a:t>tokens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executor</a:t>
            </a:r>
            <a:r>
              <a:rPr lang="zh-CN" altLang="en-US" dirty="0"/>
              <a:t> </a:t>
            </a:r>
            <a:endParaRPr lang="en-US" altLang="zh-CN" dirty="0"/>
          </a:p>
        </p:txBody>
      </p:sp>
      <p:sp>
        <p:nvSpPr>
          <p:cNvPr id="224" name="Google Shape;224;g52b0a38d7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operating rooms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progressed</a:t>
            </a:r>
            <a:r>
              <a:rPr lang="zh-CN" altLang="en-US" dirty="0"/>
              <a:t> </a:t>
            </a:r>
            <a:r>
              <a:rPr lang="en-US" altLang="zh-CN" dirty="0"/>
              <a:t>greatly</a:t>
            </a:r>
            <a:r>
              <a:rPr lang="zh-CN" altLang="en-US" dirty="0"/>
              <a:t> </a:t>
            </a:r>
            <a:r>
              <a:rPr lang="en-US" altLang="zh-CN" dirty="0"/>
              <a:t>throughout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years.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ancient</a:t>
            </a:r>
            <a:r>
              <a:rPr lang="zh-CN" altLang="en-US" dirty="0"/>
              <a:t> </a:t>
            </a:r>
            <a:r>
              <a:rPr lang="en-US" altLang="zh-CN" dirty="0"/>
              <a:t>times,</a:t>
            </a:r>
            <a:r>
              <a:rPr lang="zh-CN" altLang="en-US" dirty="0"/>
              <a:t> </a:t>
            </a:r>
            <a:r>
              <a:rPr lang="en-US" altLang="zh-CN" dirty="0"/>
              <a:t>medical</a:t>
            </a:r>
            <a:r>
              <a:rPr lang="zh-CN" altLang="en-US" dirty="0"/>
              <a:t> </a:t>
            </a:r>
            <a:r>
              <a:rPr lang="en-US" altLang="zh-CN" dirty="0"/>
              <a:t>examinations</a:t>
            </a:r>
            <a:r>
              <a:rPr lang="zh-CN" altLang="en-US" dirty="0"/>
              <a:t> </a:t>
            </a:r>
            <a:r>
              <a:rPr lang="en-US" altLang="zh-CN" dirty="0"/>
              <a:t>were</a:t>
            </a:r>
            <a:r>
              <a:rPr lang="zh-CN" altLang="en-US" dirty="0"/>
              <a:t> </a:t>
            </a:r>
            <a:r>
              <a:rPr lang="en-US" altLang="zh-CN" dirty="0"/>
              <a:t>carried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magicians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priests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world</a:t>
            </a:r>
            <a:r>
              <a:rPr lang="zh-CN" altLang="en-US" dirty="0"/>
              <a:t> </a:t>
            </a:r>
            <a:r>
              <a:rPr lang="en-US" altLang="zh-CN" dirty="0"/>
              <a:t>war</a:t>
            </a:r>
            <a:r>
              <a:rPr lang="zh-CN" altLang="en-US" dirty="0"/>
              <a:t> </a:t>
            </a:r>
            <a:r>
              <a:rPr lang="en-US" altLang="zh-CN" dirty="0"/>
              <a:t>I,</a:t>
            </a:r>
            <a:r>
              <a:rPr lang="zh-CN" altLang="en-US" dirty="0"/>
              <a:t> </a:t>
            </a:r>
            <a:r>
              <a:rPr lang="en-US" altLang="zh-CN" dirty="0"/>
              <a:t>medical</a:t>
            </a:r>
            <a:r>
              <a:rPr lang="zh-CN" altLang="en-US" dirty="0"/>
              <a:t> </a:t>
            </a:r>
            <a:r>
              <a:rPr lang="en-US" altLang="zh-CN" dirty="0"/>
              <a:t>surgeries</a:t>
            </a:r>
            <a:r>
              <a:rPr lang="zh-CN" altLang="en-US" dirty="0"/>
              <a:t> </a:t>
            </a:r>
            <a:r>
              <a:rPr lang="en-US" altLang="zh-CN" dirty="0"/>
              <a:t>were</a:t>
            </a:r>
            <a:r>
              <a:rPr lang="zh-CN" altLang="en-US" dirty="0"/>
              <a:t> </a:t>
            </a:r>
            <a:r>
              <a:rPr lang="en-US" altLang="zh-CN" dirty="0"/>
              <a:t>performed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battlefield</a:t>
            </a:r>
            <a:r>
              <a:rPr lang="zh-CN" altLang="en-US" dirty="0"/>
              <a:t> </a:t>
            </a:r>
            <a:r>
              <a:rPr lang="en-US" altLang="zh-CN" dirty="0"/>
              <a:t>tents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-</a:t>
            </a:r>
            <a:r>
              <a:rPr lang="zh-CN" altLang="en-US" dirty="0"/>
              <a:t> 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recent</a:t>
            </a:r>
            <a:r>
              <a:rPr lang="zh-CN" altLang="en-US" dirty="0"/>
              <a:t> </a:t>
            </a:r>
            <a:r>
              <a:rPr lang="en-US" altLang="zh-CN" dirty="0"/>
              <a:t>years,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evolution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operating</a:t>
            </a:r>
            <a:r>
              <a:rPr lang="zh-CN" altLang="en-US" dirty="0"/>
              <a:t> </a:t>
            </a:r>
            <a:r>
              <a:rPr lang="en-US" altLang="zh-CN" dirty="0"/>
              <a:t>room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speed</a:t>
            </a:r>
            <a:r>
              <a:rPr lang="zh-CN" altLang="en-US" dirty="0"/>
              <a:t> </a:t>
            </a:r>
            <a:r>
              <a:rPr lang="en-US" altLang="zh-CN" dirty="0"/>
              <a:t>up.</a:t>
            </a:r>
            <a:r>
              <a:rPr lang="zh-CN" altLang="en-US" dirty="0"/>
              <a:t> </a:t>
            </a:r>
            <a:r>
              <a:rPr lang="en-US" altLang="zh-CN" dirty="0"/>
              <a:t>Now,</a:t>
            </a:r>
            <a:r>
              <a:rPr lang="zh-CN" altLang="en-US" dirty="0"/>
              <a:t> </a:t>
            </a:r>
            <a:r>
              <a:rPr lang="en-US" altLang="zh-CN" dirty="0"/>
              <a:t>operating</a:t>
            </a:r>
            <a:r>
              <a:rPr lang="zh-CN" altLang="en-US" dirty="0"/>
              <a:t> </a:t>
            </a:r>
            <a:r>
              <a:rPr lang="en-US" altLang="zh-CN" dirty="0"/>
              <a:t>rooms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full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medical</a:t>
            </a:r>
            <a:r>
              <a:rPr lang="zh-CN" altLang="en-US" dirty="0"/>
              <a:t> </a:t>
            </a:r>
            <a:r>
              <a:rPr lang="en-US" altLang="zh-CN" dirty="0"/>
              <a:t>devices,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center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anything</a:t>
            </a:r>
            <a:r>
              <a:rPr lang="zh-CN" altLang="en-US" dirty="0"/>
              <a:t> </a:t>
            </a:r>
            <a:r>
              <a:rPr lang="en-US" altLang="zh-CN" dirty="0"/>
              <a:t>else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endParaRPr lang="zh-CN" altLang="en-US" dirty="0"/>
          </a:p>
        </p:txBody>
      </p:sp>
      <p:sp>
        <p:nvSpPr>
          <p:cNvPr id="19" name="Google Shape;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53ff1d7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53ff1d7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0d4656f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0d4656f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single device record and replay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0d4656fa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0d4656fa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52b0a38d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Connection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future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operating</a:t>
            </a:r>
            <a:r>
              <a:rPr lang="zh-CN" altLang="en-US" dirty="0"/>
              <a:t> </a:t>
            </a:r>
            <a:r>
              <a:rPr lang="en-US" altLang="zh-CN" dirty="0"/>
              <a:t>rooms.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development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medical</a:t>
            </a:r>
            <a:r>
              <a:rPr lang="zh-CN" altLang="en-US" dirty="0"/>
              <a:t> </a:t>
            </a:r>
            <a:r>
              <a:rPr lang="en-US" altLang="zh-CN" dirty="0"/>
              <a:t>devices,</a:t>
            </a:r>
            <a:r>
              <a:rPr lang="zh-CN" altLang="en-US" dirty="0"/>
              <a:t> </a:t>
            </a:r>
            <a:r>
              <a:rPr lang="en-US" altLang="zh-CN" dirty="0"/>
              <a:t>modern</a:t>
            </a:r>
            <a:r>
              <a:rPr lang="zh-CN" altLang="en-US" dirty="0"/>
              <a:t> </a:t>
            </a:r>
            <a:r>
              <a:rPr lang="en-US" altLang="zh-CN" dirty="0"/>
              <a:t>operating</a:t>
            </a:r>
            <a:r>
              <a:rPr lang="zh-CN" altLang="en-US" dirty="0"/>
              <a:t> </a:t>
            </a:r>
            <a:r>
              <a:rPr lang="en-US" altLang="zh-CN" dirty="0"/>
              <a:t>rooms</a:t>
            </a:r>
            <a:r>
              <a:rPr lang="zh-CN" altLang="en-US" dirty="0"/>
              <a:t> </a:t>
            </a:r>
            <a:r>
              <a:rPr lang="en-US" altLang="zh-CN" dirty="0"/>
              <a:t>rely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devices.</a:t>
            </a:r>
          </a:p>
        </p:txBody>
      </p:sp>
      <p:sp>
        <p:nvSpPr>
          <p:cNvPr id="30" name="Google Shape;30;g52b0a38d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547ad87b2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Google Shape;39;g547ad87b2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547ad87b2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547ad87b2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attack</a:t>
            </a:r>
            <a:r>
              <a:rPr lang="zh-CN" altLang="en-US" dirty="0"/>
              <a:t> </a:t>
            </a:r>
            <a:r>
              <a:rPr lang="en-US" altLang="zh-CN" dirty="0"/>
              <a:t>surface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Little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defenses</a:t>
            </a:r>
            <a:r>
              <a:rPr lang="zh-CN" altLang="en-US" dirty="0"/>
              <a:t> </a:t>
            </a:r>
            <a:r>
              <a:rPr lang="en-US" altLang="zh-CN" dirty="0"/>
              <a:t>against</a:t>
            </a:r>
            <a:r>
              <a:rPr lang="zh-CN" altLang="en-US" dirty="0"/>
              <a:t> </a:t>
            </a:r>
            <a:r>
              <a:rPr lang="en-US" altLang="zh-CN" dirty="0"/>
              <a:t>potential</a:t>
            </a:r>
            <a:r>
              <a:rPr lang="zh-CN" altLang="en-US" dirty="0"/>
              <a:t> </a:t>
            </a:r>
            <a:r>
              <a:rPr lang="en-US" altLang="zh-CN" dirty="0"/>
              <a:t>attacks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dirty="0"/>
              <a:t>Severe</a:t>
            </a:r>
            <a:r>
              <a:rPr lang="zh-CN" altLang="en-US" dirty="0"/>
              <a:t> </a:t>
            </a:r>
            <a:r>
              <a:rPr lang="en-US" altLang="zh-CN" dirty="0"/>
              <a:t>consequences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attacks</a:t>
            </a:r>
            <a:r>
              <a:rPr lang="zh-CN" altLang="en-US" dirty="0"/>
              <a:t> </a:t>
            </a:r>
            <a:r>
              <a:rPr lang="en-US" altLang="zh-CN" dirty="0"/>
              <a:t>bring</a:t>
            </a:r>
            <a:r>
              <a:rPr lang="zh-CN" altLang="en-US" dirty="0"/>
              <a:t> </a:t>
            </a:r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profits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attackers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47ad87b2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attacks on attacks on IP</a:t>
            </a:r>
            <a:endParaRPr/>
          </a:p>
        </p:txBody>
      </p:sp>
      <p:sp>
        <p:nvSpPr>
          <p:cNvPr id="65" name="Google Shape;65;g547ad87b2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47ad87b2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about the libraries that the infusion pump needs and how they can be provided by the main server </a:t>
            </a:r>
            <a:endParaRPr dirty="0"/>
          </a:p>
        </p:txBody>
      </p:sp>
      <p:sp>
        <p:nvSpPr>
          <p:cNvPr id="90" name="Google Shape;90;g547ad87b2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743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47ad87b2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47ad87b2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single device record and replay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47ad87b2c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47ad87b2c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single device record and replay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8540" y="6169758"/>
            <a:ext cx="1843813" cy="32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1">
  <p:cSld name="Content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670E3-8172-D94E-9845-082BF2595F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2">
  <p:cSld name="Content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0A0742-4E51-A74A-AE7C-33FA92506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8767" y="6347792"/>
            <a:ext cx="2063198" cy="3074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36C89-6830-BA4A-97A0-116908C13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24.jp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4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 txBox="1">
            <a:spLocks noGrp="1"/>
          </p:cNvSpPr>
          <p:nvPr>
            <p:ph type="title"/>
          </p:nvPr>
        </p:nvSpPr>
        <p:spPr>
          <a:xfrm>
            <a:off x="4349486" y="1053837"/>
            <a:ext cx="4565914" cy="2022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rPr lang="en-US" sz="2400" b="1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BEEER:</a:t>
            </a:r>
            <a:endParaRPr sz="2400" b="1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rPr lang="en-US" sz="2400" b="1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Distributed Record and Replay for Medical Devices in Hospital Operating Rooms.</a:t>
            </a:r>
            <a:endParaRPr sz="2400" b="1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15;p5"/>
          <p:cNvSpPr txBox="1"/>
          <p:nvPr/>
        </p:nvSpPr>
        <p:spPr>
          <a:xfrm>
            <a:off x="4349475" y="3076100"/>
            <a:ext cx="46521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Avesta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Hojjati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Yunhui Long,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Soteris</a:t>
            </a: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Demetriou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Carl A. Gunter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5"/>
          <p:cNvSpPr txBox="1"/>
          <p:nvPr/>
        </p:nvSpPr>
        <p:spPr>
          <a:xfrm>
            <a:off x="5692650" y="4687125"/>
            <a:ext cx="17457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#HotSoS 2019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5"/>
    </mc:Choice>
    <mc:Fallback xmlns="">
      <p:transition spd="slow" advTm="629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/>
          <p:cNvPicPr preferRelativeResize="0"/>
          <p:nvPr/>
        </p:nvPicPr>
        <p:blipFill rotWithShape="1">
          <a:blip r:embed="rId3">
            <a:alphaModFix/>
          </a:blip>
          <a:srcRect l="9633"/>
          <a:stretch/>
        </p:blipFill>
        <p:spPr>
          <a:xfrm>
            <a:off x="3061648" y="1462289"/>
            <a:ext cx="2161327" cy="318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4038" y="4006276"/>
            <a:ext cx="1797250" cy="17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7950" y="2463801"/>
            <a:ext cx="468100" cy="5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6">
            <a:alphaModFix/>
          </a:blip>
          <a:srcRect l="16057" r="2594"/>
          <a:stretch/>
        </p:blipFill>
        <p:spPr>
          <a:xfrm>
            <a:off x="6435825" y="169275"/>
            <a:ext cx="2533674" cy="1665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Google Shape;124;p16"/>
          <p:cNvCxnSpPr>
            <a:endCxn id="121" idx="1"/>
          </p:cNvCxnSpPr>
          <p:nvPr/>
        </p:nvCxnSpPr>
        <p:spPr>
          <a:xfrm>
            <a:off x="4612538" y="3566289"/>
            <a:ext cx="2191500" cy="1338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125;p16"/>
          <p:cNvCxnSpPr>
            <a:stCxn id="121" idx="0"/>
            <a:endCxn id="123" idx="2"/>
          </p:cNvCxnSpPr>
          <p:nvPr/>
        </p:nvCxnSpPr>
        <p:spPr>
          <a:xfrm rot="-5400000">
            <a:off x="6617263" y="2920276"/>
            <a:ext cx="2171400" cy="600"/>
          </a:xfrm>
          <a:prstGeom prst="bentConnector3">
            <a:avLst>
              <a:gd name="adj1" fmla="val 50001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6" name="Google Shape;126;p16"/>
          <p:cNvCxnSpPr>
            <a:stCxn id="123" idx="1"/>
            <a:endCxn id="122" idx="3"/>
          </p:cNvCxnSpPr>
          <p:nvPr/>
        </p:nvCxnSpPr>
        <p:spPr>
          <a:xfrm flipH="1">
            <a:off x="4805925" y="1002050"/>
            <a:ext cx="1629900" cy="1760100"/>
          </a:xfrm>
          <a:prstGeom prst="bentConnector3">
            <a:avLst>
              <a:gd name="adj1" fmla="val 49996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7" name="Google Shape;127;p16"/>
          <p:cNvSpPr txBox="1"/>
          <p:nvPr/>
        </p:nvSpPr>
        <p:spPr>
          <a:xfrm>
            <a:off x="172725" y="2082825"/>
            <a:ext cx="2773800" cy="22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In modern operating rooms, the </a:t>
            </a:r>
            <a:r>
              <a:rPr lang="en-US" sz="2400" b="1"/>
              <a:t>output </a:t>
            </a:r>
            <a:r>
              <a:rPr lang="en-US" sz="2400"/>
              <a:t>of one device will be the </a:t>
            </a:r>
            <a:r>
              <a:rPr lang="en-US" sz="2400" b="1"/>
              <a:t>input</a:t>
            </a:r>
            <a:r>
              <a:rPr lang="en-US" sz="2400"/>
              <a:t> of another device. </a:t>
            </a:r>
            <a:endParaRPr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B9DD30-54E1-3D49-B92C-212FC5D25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"/>
    </mc:Choice>
    <mc:Fallback xmlns="">
      <p:transition spd="slow" advTm="1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7"/>
          <p:cNvPicPr preferRelativeResize="0"/>
          <p:nvPr/>
        </p:nvPicPr>
        <p:blipFill rotWithShape="1">
          <a:blip r:embed="rId4">
            <a:alphaModFix/>
          </a:blip>
          <a:srcRect l="9633"/>
          <a:stretch/>
        </p:blipFill>
        <p:spPr>
          <a:xfrm>
            <a:off x="3061648" y="1331664"/>
            <a:ext cx="2161327" cy="318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4038" y="3875651"/>
            <a:ext cx="1797250" cy="17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7950" y="2333176"/>
            <a:ext cx="468100" cy="5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7">
            <a:alphaModFix/>
          </a:blip>
          <a:srcRect l="16057" r="2594"/>
          <a:stretch/>
        </p:blipFill>
        <p:spPr>
          <a:xfrm>
            <a:off x="6435825" y="169275"/>
            <a:ext cx="2533674" cy="1665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17"/>
          <p:cNvCxnSpPr>
            <a:endCxn id="133" idx="1"/>
          </p:cNvCxnSpPr>
          <p:nvPr/>
        </p:nvCxnSpPr>
        <p:spPr>
          <a:xfrm>
            <a:off x="4612538" y="3435664"/>
            <a:ext cx="2191500" cy="1338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7" name="Google Shape;137;p17"/>
          <p:cNvCxnSpPr>
            <a:cxnSpLocks/>
            <a:stCxn id="133" idx="0"/>
          </p:cNvCxnSpPr>
          <p:nvPr/>
        </p:nvCxnSpPr>
        <p:spPr>
          <a:xfrm rot="-5400000">
            <a:off x="6617263" y="2789651"/>
            <a:ext cx="2171400" cy="600"/>
          </a:xfrm>
          <a:prstGeom prst="bentConnector3">
            <a:avLst>
              <a:gd name="adj1" fmla="val 50001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8" name="Google Shape;138;p17"/>
          <p:cNvCxnSpPr>
            <a:cxnSpLocks/>
            <a:endCxn id="134" idx="3"/>
          </p:cNvCxnSpPr>
          <p:nvPr/>
        </p:nvCxnSpPr>
        <p:spPr>
          <a:xfrm flipH="1">
            <a:off x="4805925" y="871425"/>
            <a:ext cx="1629900" cy="1760100"/>
          </a:xfrm>
          <a:prstGeom prst="bentConnector3">
            <a:avLst>
              <a:gd name="adj1" fmla="val 49996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9" name="Google Shape;139;p17"/>
          <p:cNvPicPr preferRelativeResize="0"/>
          <p:nvPr/>
        </p:nvPicPr>
        <p:blipFill rotWithShape="1">
          <a:blip r:embed="rId8">
            <a:alphaModFix/>
          </a:blip>
          <a:srcRect l="10149" r="8264" b="10482"/>
          <a:stretch/>
        </p:blipFill>
        <p:spPr>
          <a:xfrm>
            <a:off x="396013" y="3232475"/>
            <a:ext cx="2005700" cy="220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17"/>
          <p:cNvCxnSpPr>
            <a:stCxn id="139" idx="2"/>
            <a:endCxn id="133" idx="1"/>
          </p:cNvCxnSpPr>
          <p:nvPr/>
        </p:nvCxnSpPr>
        <p:spPr>
          <a:xfrm rot="-5400000">
            <a:off x="3771862" y="2401125"/>
            <a:ext cx="659100" cy="5405100"/>
          </a:xfrm>
          <a:prstGeom prst="bentConnector4">
            <a:avLst>
              <a:gd name="adj1" fmla="val -36129"/>
              <a:gd name="adj2" fmla="val 59278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1" name="Google Shape;14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86300" y="5199125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49750" y="4394375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6375" y="2333175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21900" y="341825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5712" y="2264675"/>
            <a:ext cx="792576" cy="7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/>
        </p:nvSpPr>
        <p:spPr>
          <a:xfrm>
            <a:off x="11976" y="1270100"/>
            <a:ext cx="2995500" cy="22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Which device was actually compromised?</a:t>
            </a:r>
            <a:endParaRPr sz="30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DC10F-0C51-3C45-9D46-E39DCA65A1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11</a:t>
            </a:fld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"/>
    </mc:Choice>
    <mc:Fallback xmlns="">
      <p:transition spd="slow" advTm="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325" y="1596850"/>
            <a:ext cx="5120650" cy="409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/>
          <p:nvPr/>
        </p:nvSpPr>
        <p:spPr>
          <a:xfrm>
            <a:off x="2880300" y="142250"/>
            <a:ext cx="33834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Proposed Solution: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BEEER’s Architecture </a:t>
            </a:r>
            <a:endParaRPr sz="2400" b="1"/>
          </a:p>
        </p:txBody>
      </p:sp>
      <p:sp>
        <p:nvSpPr>
          <p:cNvPr id="153" name="Google Shape;153;p18"/>
          <p:cNvSpPr txBox="1"/>
          <p:nvPr/>
        </p:nvSpPr>
        <p:spPr>
          <a:xfrm>
            <a:off x="0" y="1912600"/>
            <a:ext cx="3731100" cy="31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Distributed Record and Replay (DRNR) </a:t>
            </a:r>
            <a:r>
              <a:rPr lang="en-US" sz="2400"/>
              <a:t>with ability to </a:t>
            </a:r>
            <a:r>
              <a:rPr lang="en-US" sz="2400" b="1"/>
              <a:t>record</a:t>
            </a:r>
            <a:r>
              <a:rPr lang="en-US" sz="2400"/>
              <a:t> each device individually with a universal time and capability of </a:t>
            </a:r>
            <a:r>
              <a:rPr lang="en-US" sz="2400" b="1"/>
              <a:t>replaying</a:t>
            </a:r>
            <a:r>
              <a:rPr lang="en-US" sz="2400"/>
              <a:t> an incident from each device in </a:t>
            </a:r>
            <a:r>
              <a:rPr lang="en-US" sz="2400" b="1"/>
              <a:t>parallel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8583A-69B0-3041-972D-4DD83D9C7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"/>
    </mc:Choice>
    <mc:Fallback xmlns="">
      <p:transition spd="slow" advTm="68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/>
          <p:nvPr/>
        </p:nvSpPr>
        <p:spPr>
          <a:xfrm>
            <a:off x="783450" y="871050"/>
            <a:ext cx="7291200" cy="28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Record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We modified Arnold (a record and reply system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single</a:t>
            </a:r>
            <a:r>
              <a:rPr lang="zh-CN" altLang="en-US" sz="2400" dirty="0"/>
              <a:t> </a:t>
            </a:r>
            <a:r>
              <a:rPr lang="en-US" altLang="zh-CN" sz="2400" dirty="0"/>
              <a:t>devices</a:t>
            </a:r>
            <a:r>
              <a:rPr lang="en-US" sz="2400" dirty="0"/>
              <a:t>)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Two approaches for recording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Device Synchronization with NTP</a:t>
            </a:r>
            <a:endParaRPr sz="2400" dirty="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 dirty="0"/>
              <a:t>Projection Protocol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Replay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Log Merging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Token Distribution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19"/>
          <p:cNvSpPr txBox="1"/>
          <p:nvPr/>
        </p:nvSpPr>
        <p:spPr>
          <a:xfrm>
            <a:off x="2880300" y="142250"/>
            <a:ext cx="33834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BEEER Overview</a:t>
            </a:r>
            <a:endParaRPr sz="24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EB1B56-BED2-AD41-B01D-B7C22801C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"/>
    </mc:Choice>
    <mc:Fallback xmlns="">
      <p:transition spd="slow" advTm="48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/>
          <p:nvPr/>
        </p:nvSpPr>
        <p:spPr>
          <a:xfrm>
            <a:off x="589950" y="939900"/>
            <a:ext cx="7964100" cy="4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Traditional Distributed System:</a:t>
            </a:r>
            <a:endParaRPr sz="2400" b="1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Local Causality:</a:t>
            </a:r>
            <a:endParaRPr sz="2400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Preserve event ordering on the same device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Message Causality:</a:t>
            </a:r>
            <a:endParaRPr sz="2400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Receiving a message </a:t>
            </a:r>
            <a:r>
              <a:rPr lang="en-US" sz="2400" i="1" dirty="0"/>
              <a:t>m</a:t>
            </a:r>
            <a:r>
              <a:rPr lang="en-US" sz="2400" dirty="0"/>
              <a:t> is ordered after sending </a:t>
            </a:r>
            <a:r>
              <a:rPr lang="en-US" sz="2400" i="1" dirty="0"/>
              <a:t>m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4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Cyber Physical System (CPS):</a:t>
            </a:r>
            <a:endParaRPr sz="2400" b="1" dirty="0"/>
          </a:p>
        </p:txBody>
      </p:sp>
      <p:sp>
        <p:nvSpPr>
          <p:cNvPr id="165" name="Google Shape;165;p20"/>
          <p:cNvSpPr txBox="1"/>
          <p:nvPr/>
        </p:nvSpPr>
        <p:spPr>
          <a:xfrm>
            <a:off x="2175150" y="239025"/>
            <a:ext cx="46413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Goal of Distributed Recording</a:t>
            </a:r>
            <a:endParaRPr sz="2400" b="1" dirty="0"/>
          </a:p>
        </p:txBody>
      </p:sp>
      <p:grpSp>
        <p:nvGrpSpPr>
          <p:cNvPr id="166" name="Google Shape;166;p20"/>
          <p:cNvGrpSpPr/>
          <p:nvPr/>
        </p:nvGrpSpPr>
        <p:grpSpPr>
          <a:xfrm>
            <a:off x="2317586" y="3086954"/>
            <a:ext cx="4983264" cy="2968097"/>
            <a:chOff x="3061648" y="-336535"/>
            <a:chExt cx="5907841" cy="6140043"/>
          </a:xfrm>
        </p:grpSpPr>
        <p:pic>
          <p:nvPicPr>
            <p:cNvPr id="167" name="Google Shape;167;p20"/>
            <p:cNvPicPr preferRelativeResize="0"/>
            <p:nvPr/>
          </p:nvPicPr>
          <p:blipFill rotWithShape="1">
            <a:blip r:embed="rId3">
              <a:alphaModFix/>
            </a:blip>
            <a:srcRect l="9633"/>
            <a:stretch/>
          </p:blipFill>
          <p:spPr>
            <a:xfrm>
              <a:off x="3061648" y="1462289"/>
              <a:ext cx="2161327" cy="3188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4048" y="3801439"/>
              <a:ext cx="1797243" cy="200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0"/>
            <p:cNvPicPr preferRelativeResize="0"/>
            <p:nvPr/>
          </p:nvPicPr>
          <p:blipFill rotWithShape="1">
            <a:blip r:embed="rId5">
              <a:alphaModFix/>
            </a:blip>
            <a:srcRect l="16057" r="2594"/>
            <a:stretch/>
          </p:blipFill>
          <p:spPr>
            <a:xfrm>
              <a:off x="6435820" y="-336535"/>
              <a:ext cx="2533669" cy="21713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0" name="Google Shape;170;p20"/>
            <p:cNvCxnSpPr>
              <a:endCxn id="168" idx="1"/>
            </p:cNvCxnSpPr>
            <p:nvPr/>
          </p:nvCxnSpPr>
          <p:spPr>
            <a:xfrm>
              <a:off x="4612848" y="3463873"/>
              <a:ext cx="2191200" cy="1338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1" name="Google Shape;171;p20"/>
            <p:cNvCxnSpPr>
              <a:stCxn id="168" idx="0"/>
              <a:endCxn id="169" idx="2"/>
            </p:cNvCxnSpPr>
            <p:nvPr/>
          </p:nvCxnSpPr>
          <p:spPr>
            <a:xfrm rot="-5400000">
              <a:off x="6719570" y="2817739"/>
              <a:ext cx="1966800" cy="600"/>
            </a:xfrm>
            <a:prstGeom prst="bentConnector3">
              <a:avLst>
                <a:gd name="adj1" fmla="val 49995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2" name="Google Shape;172;p20"/>
            <p:cNvCxnSpPr>
              <a:stCxn id="169" idx="1"/>
            </p:cNvCxnSpPr>
            <p:nvPr/>
          </p:nvCxnSpPr>
          <p:spPr>
            <a:xfrm flipH="1">
              <a:off x="4805620" y="749160"/>
              <a:ext cx="1630200" cy="17607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173" name="Google Shape;173;p20"/>
          <p:cNvCxnSpPr/>
          <p:nvPr/>
        </p:nvCxnSpPr>
        <p:spPr>
          <a:xfrm>
            <a:off x="6387875" y="4161850"/>
            <a:ext cx="13800" cy="967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74" name="Google Shape;174;p20"/>
          <p:cNvSpPr txBox="1"/>
          <p:nvPr/>
        </p:nvSpPr>
        <p:spPr>
          <a:xfrm>
            <a:off x="6622950" y="4274175"/>
            <a:ext cx="21753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CPS Causality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04BA04-9014-F64E-BA85-5D21592341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"/>
    </mc:Choice>
    <mc:Fallback xmlns="">
      <p:transition spd="slow" advTm="99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/>
        </p:nvSpPr>
        <p:spPr>
          <a:xfrm>
            <a:off x="2346900" y="211375"/>
            <a:ext cx="43509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Onset</a:t>
            </a:r>
            <a:endParaRPr sz="2400" b="1"/>
          </a:p>
        </p:txBody>
      </p:sp>
      <p:sp>
        <p:nvSpPr>
          <p:cNvPr id="186" name="Google Shape;186;p22"/>
          <p:cNvSpPr txBox="1"/>
          <p:nvPr/>
        </p:nvSpPr>
        <p:spPr>
          <a:xfrm>
            <a:off x="783450" y="1230550"/>
            <a:ext cx="7291200" cy="28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Onset</a:t>
            </a:r>
            <a:r>
              <a:rPr lang="en-US" sz="2400"/>
              <a:t>: The time it takes for a medication to have physiological effect on a patient.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2"/>
          <p:cNvGrpSpPr/>
          <p:nvPr/>
        </p:nvGrpSpPr>
        <p:grpSpPr>
          <a:xfrm>
            <a:off x="863462" y="2308837"/>
            <a:ext cx="4999224" cy="3453217"/>
            <a:chOff x="3061648" y="169275"/>
            <a:chExt cx="5907851" cy="5634226"/>
          </a:xfrm>
        </p:grpSpPr>
        <p:pic>
          <p:nvPicPr>
            <p:cNvPr id="188" name="Google Shape;188;p22"/>
            <p:cNvPicPr preferRelativeResize="0"/>
            <p:nvPr/>
          </p:nvPicPr>
          <p:blipFill rotWithShape="1">
            <a:blip r:embed="rId3">
              <a:alphaModFix/>
            </a:blip>
            <a:srcRect l="9633"/>
            <a:stretch/>
          </p:blipFill>
          <p:spPr>
            <a:xfrm>
              <a:off x="3061648" y="1462289"/>
              <a:ext cx="2161327" cy="3188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4038" y="4006276"/>
              <a:ext cx="1797250" cy="1797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22"/>
            <p:cNvPicPr preferRelativeResize="0"/>
            <p:nvPr/>
          </p:nvPicPr>
          <p:blipFill rotWithShape="1">
            <a:blip r:embed="rId5">
              <a:alphaModFix/>
            </a:blip>
            <a:srcRect l="16057" r="2594"/>
            <a:stretch/>
          </p:blipFill>
          <p:spPr>
            <a:xfrm>
              <a:off x="6435825" y="169275"/>
              <a:ext cx="2533674" cy="16655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1" name="Google Shape;191;p22"/>
            <p:cNvCxnSpPr>
              <a:endCxn id="189" idx="1"/>
            </p:cNvCxnSpPr>
            <p:nvPr/>
          </p:nvCxnSpPr>
          <p:spPr>
            <a:xfrm>
              <a:off x="4612838" y="3566589"/>
              <a:ext cx="2191200" cy="1338300"/>
            </a:xfrm>
            <a:prstGeom prst="bentConnector3">
              <a:avLst>
                <a:gd name="adj1" fmla="val 50007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2" name="Google Shape;192;p22"/>
            <p:cNvCxnSpPr>
              <a:stCxn id="189" idx="0"/>
              <a:endCxn id="190" idx="2"/>
            </p:cNvCxnSpPr>
            <p:nvPr/>
          </p:nvCxnSpPr>
          <p:spPr>
            <a:xfrm rot="-5400000">
              <a:off x="6617263" y="2920276"/>
              <a:ext cx="2171400" cy="600"/>
            </a:xfrm>
            <a:prstGeom prst="bentConnector3">
              <a:avLst>
                <a:gd name="adj1" fmla="val 50001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3" name="Google Shape;193;p22"/>
            <p:cNvCxnSpPr>
              <a:stCxn id="190" idx="1"/>
            </p:cNvCxnSpPr>
            <p:nvPr/>
          </p:nvCxnSpPr>
          <p:spPr>
            <a:xfrm flipH="1">
              <a:off x="4805625" y="1002050"/>
              <a:ext cx="1630200" cy="17601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94" name="Google Shape;194;p22"/>
          <p:cNvSpPr txBox="1"/>
          <p:nvPr/>
        </p:nvSpPr>
        <p:spPr>
          <a:xfrm>
            <a:off x="5959575" y="4034025"/>
            <a:ext cx="29862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Onset of Insulin: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5 - 120 minutes</a:t>
            </a:r>
            <a:endParaRPr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6D1087-FA6D-B643-9ACD-59BF7172EF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"/>
    </mc:Choice>
    <mc:Fallback xmlns="">
      <p:transition spd="slow" advTm="14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/>
          <p:nvPr/>
        </p:nvSpPr>
        <p:spPr>
          <a:xfrm>
            <a:off x="402450" y="925750"/>
            <a:ext cx="8508000" cy="47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CPS (Cyber Physical System) Assumption</a:t>
            </a:r>
            <a:r>
              <a:rPr lang="en-US" sz="2400"/>
              <a:t>: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Onset time &gt; Network Latency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CPS Causality: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Preserve ordering of events with intervals greater than </a:t>
            </a:r>
            <a:r>
              <a:rPr lang="en-US" sz="2400" i="1"/>
              <a:t>t</a:t>
            </a:r>
            <a:r>
              <a:rPr lang="en-US" sz="2400" i="1" baseline="-25000"/>
              <a:t>cps</a:t>
            </a:r>
            <a:endParaRPr sz="2400" i="1" baseline="-25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3"/>
          <p:cNvSpPr txBox="1"/>
          <p:nvPr/>
        </p:nvSpPr>
        <p:spPr>
          <a:xfrm>
            <a:off x="2346900" y="211375"/>
            <a:ext cx="43509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dirty="0"/>
              <a:t>CPS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Assumption</a:t>
            </a:r>
            <a:endParaRPr sz="2400" b="1" dirty="0"/>
          </a:p>
        </p:txBody>
      </p:sp>
      <p:grpSp>
        <p:nvGrpSpPr>
          <p:cNvPr id="201" name="Google Shape;201;p23"/>
          <p:cNvGrpSpPr/>
          <p:nvPr/>
        </p:nvGrpSpPr>
        <p:grpSpPr>
          <a:xfrm>
            <a:off x="1072661" y="2887054"/>
            <a:ext cx="4983264" cy="2968097"/>
            <a:chOff x="3061648" y="-336535"/>
            <a:chExt cx="5907841" cy="6140043"/>
          </a:xfrm>
        </p:grpSpPr>
        <p:pic>
          <p:nvPicPr>
            <p:cNvPr id="202" name="Google Shape;202;p23"/>
            <p:cNvPicPr preferRelativeResize="0"/>
            <p:nvPr/>
          </p:nvPicPr>
          <p:blipFill rotWithShape="1">
            <a:blip r:embed="rId3">
              <a:alphaModFix/>
            </a:blip>
            <a:srcRect l="9633"/>
            <a:stretch/>
          </p:blipFill>
          <p:spPr>
            <a:xfrm>
              <a:off x="3061648" y="1462289"/>
              <a:ext cx="2161327" cy="3188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4048" y="3801439"/>
              <a:ext cx="1797243" cy="200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23"/>
            <p:cNvPicPr preferRelativeResize="0"/>
            <p:nvPr/>
          </p:nvPicPr>
          <p:blipFill rotWithShape="1">
            <a:blip r:embed="rId5">
              <a:alphaModFix/>
            </a:blip>
            <a:srcRect l="16057" r="2594"/>
            <a:stretch/>
          </p:blipFill>
          <p:spPr>
            <a:xfrm>
              <a:off x="6435820" y="-336535"/>
              <a:ext cx="2533669" cy="21713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5" name="Google Shape;205;p23"/>
            <p:cNvCxnSpPr>
              <a:endCxn id="203" idx="1"/>
            </p:cNvCxnSpPr>
            <p:nvPr/>
          </p:nvCxnSpPr>
          <p:spPr>
            <a:xfrm>
              <a:off x="4612848" y="3463873"/>
              <a:ext cx="2191200" cy="1338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6" name="Google Shape;206;p23"/>
            <p:cNvCxnSpPr>
              <a:stCxn id="203" idx="0"/>
              <a:endCxn id="204" idx="2"/>
            </p:cNvCxnSpPr>
            <p:nvPr/>
          </p:nvCxnSpPr>
          <p:spPr>
            <a:xfrm rot="-5400000">
              <a:off x="6719570" y="2817739"/>
              <a:ext cx="1966800" cy="600"/>
            </a:xfrm>
            <a:prstGeom prst="bentConnector3">
              <a:avLst>
                <a:gd name="adj1" fmla="val 49995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7" name="Google Shape;207;p23"/>
            <p:cNvCxnSpPr>
              <a:stCxn id="204" idx="1"/>
            </p:cNvCxnSpPr>
            <p:nvPr/>
          </p:nvCxnSpPr>
          <p:spPr>
            <a:xfrm flipH="1">
              <a:off x="4805620" y="749160"/>
              <a:ext cx="1630200" cy="17607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208" name="Google Shape;208;p23"/>
          <p:cNvCxnSpPr/>
          <p:nvPr/>
        </p:nvCxnSpPr>
        <p:spPr>
          <a:xfrm>
            <a:off x="5321075" y="4009450"/>
            <a:ext cx="13800" cy="967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09" name="Google Shape;209;p23"/>
          <p:cNvSpPr txBox="1"/>
          <p:nvPr/>
        </p:nvSpPr>
        <p:spPr>
          <a:xfrm>
            <a:off x="5556150" y="4121775"/>
            <a:ext cx="21753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</a:rPr>
              <a:t>CPS Causality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3C289-391A-E94C-87B7-5F0AD9391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"/>
    </mc:Choice>
    <mc:Fallback xmlns="">
      <p:transition spd="slow" advTm="23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/>
        </p:nvSpPr>
        <p:spPr>
          <a:xfrm>
            <a:off x="2226075" y="211375"/>
            <a:ext cx="46734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dirty="0"/>
              <a:t>Projection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Protocol: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Example</a:t>
            </a:r>
            <a:endParaRPr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9DDB4-7392-4248-8437-84A7DB64F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45" y="1092528"/>
            <a:ext cx="7682109" cy="39782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547CB3-F794-6548-BE27-BA596DA84D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17</a:t>
            </a:fld>
            <a:endParaRPr lang="en-US"/>
          </a:p>
        </p:txBody>
      </p:sp>
      <p:grpSp>
        <p:nvGrpSpPr>
          <p:cNvPr id="5" name="Google Shape;201;p23">
            <a:extLst>
              <a:ext uri="{FF2B5EF4-FFF2-40B4-BE49-F238E27FC236}">
                <a16:creationId xmlns:a16="http://schemas.microsoft.com/office/drawing/2014/main" id="{7F60E8E9-CCA9-6943-8E61-A68EDC20346A}"/>
              </a:ext>
            </a:extLst>
          </p:cNvPr>
          <p:cNvGrpSpPr/>
          <p:nvPr/>
        </p:nvGrpSpPr>
        <p:grpSpPr>
          <a:xfrm>
            <a:off x="5200289" y="3793065"/>
            <a:ext cx="3452644" cy="2000877"/>
            <a:chOff x="3061648" y="-336535"/>
            <a:chExt cx="5907841" cy="6140043"/>
          </a:xfrm>
        </p:grpSpPr>
        <p:pic>
          <p:nvPicPr>
            <p:cNvPr id="6" name="Google Shape;202;p23">
              <a:extLst>
                <a:ext uri="{FF2B5EF4-FFF2-40B4-BE49-F238E27FC236}">
                  <a16:creationId xmlns:a16="http://schemas.microsoft.com/office/drawing/2014/main" id="{96084369-61F8-2B4B-9864-E4EF42A7F1B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633"/>
            <a:stretch/>
          </p:blipFill>
          <p:spPr>
            <a:xfrm>
              <a:off x="3061648" y="1462289"/>
              <a:ext cx="2161327" cy="3188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03;p23">
              <a:extLst>
                <a:ext uri="{FF2B5EF4-FFF2-40B4-BE49-F238E27FC236}">
                  <a16:creationId xmlns:a16="http://schemas.microsoft.com/office/drawing/2014/main" id="{16AB416C-8A1F-E34A-9853-7B1452AB57C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4048" y="3801439"/>
              <a:ext cx="1797243" cy="200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04;p23">
              <a:extLst>
                <a:ext uri="{FF2B5EF4-FFF2-40B4-BE49-F238E27FC236}">
                  <a16:creationId xmlns:a16="http://schemas.microsoft.com/office/drawing/2014/main" id="{03F8347B-B380-4B47-8675-69F07585729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6057" r="2594"/>
            <a:stretch/>
          </p:blipFill>
          <p:spPr>
            <a:xfrm>
              <a:off x="6435820" y="-336535"/>
              <a:ext cx="2533669" cy="21713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Google Shape;205;p23">
              <a:extLst>
                <a:ext uri="{FF2B5EF4-FFF2-40B4-BE49-F238E27FC236}">
                  <a16:creationId xmlns:a16="http://schemas.microsoft.com/office/drawing/2014/main" id="{D96D9DA6-C0AE-1645-9321-DC9E41AC02A8}"/>
                </a:ext>
              </a:extLst>
            </p:cNvPr>
            <p:cNvCxnSpPr>
              <a:endCxn id="7" idx="1"/>
            </p:cNvCxnSpPr>
            <p:nvPr/>
          </p:nvCxnSpPr>
          <p:spPr>
            <a:xfrm>
              <a:off x="4612848" y="3463873"/>
              <a:ext cx="2191200" cy="1338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" name="Google Shape;206;p23">
              <a:extLst>
                <a:ext uri="{FF2B5EF4-FFF2-40B4-BE49-F238E27FC236}">
                  <a16:creationId xmlns:a16="http://schemas.microsoft.com/office/drawing/2014/main" id="{C5FCD0D7-ABF8-1B4D-AA5C-240CA8F30927}"/>
                </a:ext>
              </a:extLst>
            </p:cNvPr>
            <p:cNvCxnSpPr>
              <a:stCxn id="7" idx="0"/>
              <a:endCxn id="8" idx="2"/>
            </p:cNvCxnSpPr>
            <p:nvPr/>
          </p:nvCxnSpPr>
          <p:spPr>
            <a:xfrm rot="-5400000">
              <a:off x="6719570" y="2817739"/>
              <a:ext cx="1966800" cy="600"/>
            </a:xfrm>
            <a:prstGeom prst="bentConnector3">
              <a:avLst>
                <a:gd name="adj1" fmla="val 49995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207;p23">
              <a:extLst>
                <a:ext uri="{FF2B5EF4-FFF2-40B4-BE49-F238E27FC236}">
                  <a16:creationId xmlns:a16="http://schemas.microsoft.com/office/drawing/2014/main" id="{54A87708-55A3-6742-A1EC-8938A9E280FD}"/>
                </a:ext>
              </a:extLst>
            </p:cNvPr>
            <p:cNvCxnSpPr>
              <a:stCxn id="8" idx="1"/>
            </p:cNvCxnSpPr>
            <p:nvPr/>
          </p:nvCxnSpPr>
          <p:spPr>
            <a:xfrm flipH="1">
              <a:off x="4805620" y="749160"/>
              <a:ext cx="1630200" cy="17607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90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"/>
    </mc:Choice>
    <mc:Fallback xmlns="">
      <p:transition spd="slow" advTm="59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/>
        </p:nvSpPr>
        <p:spPr>
          <a:xfrm>
            <a:off x="2226075" y="211375"/>
            <a:ext cx="46734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Projection Protocol</a:t>
            </a:r>
            <a:endParaRPr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6A835-C7CA-F246-BA26-8F8527A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63" y="1032679"/>
            <a:ext cx="7722744" cy="39992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66B3BB-3E19-A041-B454-079FA0DBD2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oogle Shape;201;p23">
            <a:extLst>
              <a:ext uri="{FF2B5EF4-FFF2-40B4-BE49-F238E27FC236}">
                <a16:creationId xmlns:a16="http://schemas.microsoft.com/office/drawing/2014/main" id="{66A0E812-0B7C-6B45-97B1-D7A0F7DE2FBF}"/>
              </a:ext>
            </a:extLst>
          </p:cNvPr>
          <p:cNvGrpSpPr/>
          <p:nvPr/>
        </p:nvGrpSpPr>
        <p:grpSpPr>
          <a:xfrm>
            <a:off x="5200289" y="3826931"/>
            <a:ext cx="3452644" cy="2000877"/>
            <a:chOff x="3061648" y="-336535"/>
            <a:chExt cx="5907841" cy="6140043"/>
          </a:xfrm>
        </p:grpSpPr>
        <p:pic>
          <p:nvPicPr>
            <p:cNvPr id="6" name="Google Shape;202;p23">
              <a:extLst>
                <a:ext uri="{FF2B5EF4-FFF2-40B4-BE49-F238E27FC236}">
                  <a16:creationId xmlns:a16="http://schemas.microsoft.com/office/drawing/2014/main" id="{E749D465-D192-664C-8503-AE683FAB7E5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9633"/>
            <a:stretch/>
          </p:blipFill>
          <p:spPr>
            <a:xfrm>
              <a:off x="3061648" y="1462289"/>
              <a:ext cx="2161327" cy="3188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03;p23">
              <a:extLst>
                <a:ext uri="{FF2B5EF4-FFF2-40B4-BE49-F238E27FC236}">
                  <a16:creationId xmlns:a16="http://schemas.microsoft.com/office/drawing/2014/main" id="{6F506C41-FD2E-194C-8E54-B238EE7AFAD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4048" y="3801439"/>
              <a:ext cx="1797243" cy="200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04;p23">
              <a:extLst>
                <a:ext uri="{FF2B5EF4-FFF2-40B4-BE49-F238E27FC236}">
                  <a16:creationId xmlns:a16="http://schemas.microsoft.com/office/drawing/2014/main" id="{4CB555CE-16B7-DA42-A62C-A9CE2F96096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6057" r="2594"/>
            <a:stretch/>
          </p:blipFill>
          <p:spPr>
            <a:xfrm>
              <a:off x="6435820" y="-336535"/>
              <a:ext cx="2533669" cy="21713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Google Shape;205;p23">
              <a:extLst>
                <a:ext uri="{FF2B5EF4-FFF2-40B4-BE49-F238E27FC236}">
                  <a16:creationId xmlns:a16="http://schemas.microsoft.com/office/drawing/2014/main" id="{44D24C90-EB4D-1049-9A88-FDCD5AB4EC62}"/>
                </a:ext>
              </a:extLst>
            </p:cNvPr>
            <p:cNvCxnSpPr>
              <a:endCxn id="7" idx="1"/>
            </p:cNvCxnSpPr>
            <p:nvPr/>
          </p:nvCxnSpPr>
          <p:spPr>
            <a:xfrm>
              <a:off x="4612848" y="3463873"/>
              <a:ext cx="2191200" cy="1338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" name="Google Shape;206;p23">
              <a:extLst>
                <a:ext uri="{FF2B5EF4-FFF2-40B4-BE49-F238E27FC236}">
                  <a16:creationId xmlns:a16="http://schemas.microsoft.com/office/drawing/2014/main" id="{7EA8F729-0D14-3D4D-90DD-BB83DAD1AA05}"/>
                </a:ext>
              </a:extLst>
            </p:cNvPr>
            <p:cNvCxnSpPr>
              <a:stCxn id="7" idx="0"/>
              <a:endCxn id="8" idx="2"/>
            </p:cNvCxnSpPr>
            <p:nvPr/>
          </p:nvCxnSpPr>
          <p:spPr>
            <a:xfrm rot="-5400000">
              <a:off x="6719570" y="2817739"/>
              <a:ext cx="1966800" cy="600"/>
            </a:xfrm>
            <a:prstGeom prst="bentConnector3">
              <a:avLst>
                <a:gd name="adj1" fmla="val 49995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207;p23">
              <a:extLst>
                <a:ext uri="{FF2B5EF4-FFF2-40B4-BE49-F238E27FC236}">
                  <a16:creationId xmlns:a16="http://schemas.microsoft.com/office/drawing/2014/main" id="{460D91A6-40B4-4A4A-899A-A249C2E7A639}"/>
                </a:ext>
              </a:extLst>
            </p:cNvPr>
            <p:cNvCxnSpPr>
              <a:stCxn id="8" idx="1"/>
            </p:cNvCxnSpPr>
            <p:nvPr/>
          </p:nvCxnSpPr>
          <p:spPr>
            <a:xfrm flipH="1">
              <a:off x="4805620" y="749160"/>
              <a:ext cx="1630200" cy="17607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5;p24">
            <a:extLst>
              <a:ext uri="{FF2B5EF4-FFF2-40B4-BE49-F238E27FC236}">
                <a16:creationId xmlns:a16="http://schemas.microsoft.com/office/drawing/2014/main" id="{32C15B91-DBF1-0C4C-958D-5679DAD39F00}"/>
              </a:ext>
            </a:extLst>
          </p:cNvPr>
          <p:cNvSpPr txBox="1"/>
          <p:nvPr/>
        </p:nvSpPr>
        <p:spPr>
          <a:xfrm>
            <a:off x="2226075" y="211375"/>
            <a:ext cx="46734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Projection Protocol</a:t>
            </a:r>
            <a:r>
              <a:rPr lang="en-US" altLang="zh-CN" sz="2400" b="1" dirty="0"/>
              <a:t>: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Batching</a:t>
            </a:r>
            <a:endParaRPr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8F531-10C8-EC40-8CD9-68C8593D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53" y="1118673"/>
            <a:ext cx="7608693" cy="39402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806717-6C0C-E248-AC79-65A807DE28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Google Shape;201;p23">
            <a:extLst>
              <a:ext uri="{FF2B5EF4-FFF2-40B4-BE49-F238E27FC236}">
                <a16:creationId xmlns:a16="http://schemas.microsoft.com/office/drawing/2014/main" id="{5BFFB052-D0FD-FF48-B2D0-66BF498FD319}"/>
              </a:ext>
            </a:extLst>
          </p:cNvPr>
          <p:cNvGrpSpPr/>
          <p:nvPr/>
        </p:nvGrpSpPr>
        <p:grpSpPr>
          <a:xfrm>
            <a:off x="5200289" y="3776132"/>
            <a:ext cx="3452644" cy="2000877"/>
            <a:chOff x="3061648" y="-336535"/>
            <a:chExt cx="5907841" cy="6140043"/>
          </a:xfrm>
        </p:grpSpPr>
        <p:pic>
          <p:nvPicPr>
            <p:cNvPr id="7" name="Google Shape;202;p23">
              <a:extLst>
                <a:ext uri="{FF2B5EF4-FFF2-40B4-BE49-F238E27FC236}">
                  <a16:creationId xmlns:a16="http://schemas.microsoft.com/office/drawing/2014/main" id="{ADB0CAA6-D8D9-CE48-BDBF-61312424C37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9633"/>
            <a:stretch/>
          </p:blipFill>
          <p:spPr>
            <a:xfrm>
              <a:off x="3061648" y="1462289"/>
              <a:ext cx="2161327" cy="3188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03;p23">
              <a:extLst>
                <a:ext uri="{FF2B5EF4-FFF2-40B4-BE49-F238E27FC236}">
                  <a16:creationId xmlns:a16="http://schemas.microsoft.com/office/drawing/2014/main" id="{D7824845-1EBE-494F-8E38-253C2D83FA8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04048" y="3801439"/>
              <a:ext cx="1797243" cy="200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04;p23">
              <a:extLst>
                <a:ext uri="{FF2B5EF4-FFF2-40B4-BE49-F238E27FC236}">
                  <a16:creationId xmlns:a16="http://schemas.microsoft.com/office/drawing/2014/main" id="{4DBD8408-759A-484D-BA7E-323586FA57B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16057" r="2594"/>
            <a:stretch/>
          </p:blipFill>
          <p:spPr>
            <a:xfrm>
              <a:off x="6435820" y="-336535"/>
              <a:ext cx="2533669" cy="21713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205;p23">
              <a:extLst>
                <a:ext uri="{FF2B5EF4-FFF2-40B4-BE49-F238E27FC236}">
                  <a16:creationId xmlns:a16="http://schemas.microsoft.com/office/drawing/2014/main" id="{DBF46E03-B3AD-1A44-8851-B9C7D1A5A0BD}"/>
                </a:ext>
              </a:extLst>
            </p:cNvPr>
            <p:cNvCxnSpPr>
              <a:endCxn id="8" idx="1"/>
            </p:cNvCxnSpPr>
            <p:nvPr/>
          </p:nvCxnSpPr>
          <p:spPr>
            <a:xfrm>
              <a:off x="4612848" y="3463873"/>
              <a:ext cx="2191200" cy="1338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" name="Google Shape;206;p23">
              <a:extLst>
                <a:ext uri="{FF2B5EF4-FFF2-40B4-BE49-F238E27FC236}">
                  <a16:creationId xmlns:a16="http://schemas.microsoft.com/office/drawing/2014/main" id="{B687F814-9D20-C843-AF1F-24A6F1B382D2}"/>
                </a:ext>
              </a:extLst>
            </p:cNvPr>
            <p:cNvCxnSpPr>
              <a:stCxn id="8" idx="0"/>
              <a:endCxn id="9" idx="2"/>
            </p:cNvCxnSpPr>
            <p:nvPr/>
          </p:nvCxnSpPr>
          <p:spPr>
            <a:xfrm rot="-5400000">
              <a:off x="6719570" y="2817739"/>
              <a:ext cx="1966800" cy="600"/>
            </a:xfrm>
            <a:prstGeom prst="bentConnector3">
              <a:avLst>
                <a:gd name="adj1" fmla="val 49995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" name="Google Shape;207;p23">
              <a:extLst>
                <a:ext uri="{FF2B5EF4-FFF2-40B4-BE49-F238E27FC236}">
                  <a16:creationId xmlns:a16="http://schemas.microsoft.com/office/drawing/2014/main" id="{9B9CA45B-B0C9-BA44-A556-165526DBDA42}"/>
                </a:ext>
              </a:extLst>
            </p:cNvPr>
            <p:cNvCxnSpPr>
              <a:stCxn id="9" idx="1"/>
            </p:cNvCxnSpPr>
            <p:nvPr/>
          </p:nvCxnSpPr>
          <p:spPr>
            <a:xfrm flipH="1">
              <a:off x="4805620" y="749160"/>
              <a:ext cx="1630200" cy="17607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3468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/>
        </p:nvSpPr>
        <p:spPr>
          <a:xfrm>
            <a:off x="1989300" y="332625"/>
            <a:ext cx="51654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44444"/>
                </a:solidFill>
                <a:highlight>
                  <a:srgbClr val="FFFFFF"/>
                </a:highlight>
              </a:rPr>
              <a:t>BEFORE THE OPERATING ROOM: </a:t>
            </a:r>
            <a:endParaRPr sz="1800" b="1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44444"/>
                </a:solidFill>
                <a:highlight>
                  <a:srgbClr val="FFFFFF"/>
                </a:highlight>
              </a:rPr>
              <a:t>MAGICIANS, PRIESTS, AND PHYSICIANS</a:t>
            </a:r>
            <a:endParaRPr sz="1800" b="1"/>
          </a:p>
        </p:txBody>
      </p:sp>
      <p:pic>
        <p:nvPicPr>
          <p:cNvPr id="22" name="Google Shape;2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00" y="1766650"/>
            <a:ext cx="25717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6913" y="1766650"/>
            <a:ext cx="21128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8375" y="1766650"/>
            <a:ext cx="25717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500" y="3909175"/>
            <a:ext cx="25717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6925" y="3909175"/>
            <a:ext cx="211285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98375" y="3909175"/>
            <a:ext cx="2571750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5EE39-6691-D640-AC23-75C8DE21DC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"/>
    </mc:Choice>
    <mc:Fallback xmlns="">
      <p:transition spd="slow" advTm="58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100" y="1349913"/>
            <a:ext cx="7506444" cy="415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/>
          <p:nvPr/>
        </p:nvSpPr>
        <p:spPr>
          <a:xfrm>
            <a:off x="2433475" y="211375"/>
            <a:ext cx="43413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Replay: Token Distribution</a:t>
            </a:r>
            <a:endParaRPr sz="2400" b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C7D36-14F8-0D48-9F72-F238522BF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/>
        </p:nvSpPr>
        <p:spPr>
          <a:xfrm>
            <a:off x="2433475" y="211375"/>
            <a:ext cx="43413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Evaluation: Replay</a:t>
            </a:r>
            <a:endParaRPr sz="2400" b="1"/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150" y="846476"/>
            <a:ext cx="6595000" cy="49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C4CE9-6CEE-3948-B03A-DE2C898DF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/>
          <p:nvPr/>
        </p:nvSpPr>
        <p:spPr>
          <a:xfrm>
            <a:off x="167700" y="304825"/>
            <a:ext cx="8808600" cy="47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Summary</a:t>
            </a:r>
            <a:endParaRPr sz="2400" dirty="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Medical equipment are one of the most vulnerable embedded devices</a:t>
            </a:r>
            <a:endParaRPr sz="2400" dirty="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We designed, deployed, and evaluated a Distributed Record and Replay (</a:t>
            </a:r>
            <a:r>
              <a:rPr lang="en-US" sz="2400" dirty="0" err="1"/>
              <a:t>DRnR</a:t>
            </a:r>
            <a:r>
              <a:rPr lang="en-US" sz="2400" dirty="0"/>
              <a:t>) solution that records every equipment in an Operating Room </a:t>
            </a:r>
            <a:endParaRPr sz="2400" dirty="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Our solution is available for other embedded devices as long as they support a form of Linux as their operating system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6F691-78EB-AD48-AF92-ABC3878EF9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50" y="1223775"/>
            <a:ext cx="2909700" cy="441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CCEA87-3028-C141-97B4-ECD2DE70A0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 rotWithShape="1">
          <a:blip r:embed="rId4">
            <a:alphaModFix/>
          </a:blip>
          <a:srcRect t="7741" b="8379"/>
          <a:stretch/>
        </p:blipFill>
        <p:spPr>
          <a:xfrm>
            <a:off x="4870925" y="1691783"/>
            <a:ext cx="4121649" cy="23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7"/>
          <p:cNvPicPr preferRelativeResize="0"/>
          <p:nvPr/>
        </p:nvPicPr>
        <p:blipFill rotWithShape="1">
          <a:blip r:embed="rId5">
            <a:alphaModFix/>
          </a:blip>
          <a:srcRect l="16057" r="2594"/>
          <a:stretch/>
        </p:blipFill>
        <p:spPr>
          <a:xfrm>
            <a:off x="5204725" y="975886"/>
            <a:ext cx="1993925" cy="131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32450" y="1031924"/>
            <a:ext cx="1665563" cy="166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7"/>
          <p:cNvPicPr preferRelativeResize="0"/>
          <p:nvPr/>
        </p:nvPicPr>
        <p:blipFill rotWithShape="1">
          <a:blip r:embed="rId7">
            <a:alphaModFix/>
          </a:blip>
          <a:srcRect l="15187" r="8686"/>
          <a:stretch/>
        </p:blipFill>
        <p:spPr>
          <a:xfrm>
            <a:off x="5511762" y="3545385"/>
            <a:ext cx="1379850" cy="12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/>
          <p:nvPr/>
        </p:nvSpPr>
        <p:spPr>
          <a:xfrm>
            <a:off x="156425" y="934286"/>
            <a:ext cx="4714500" cy="4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The future of Operating Rooms</a:t>
            </a:r>
            <a:endParaRPr sz="2400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System integration and technical standards</a:t>
            </a:r>
            <a:endParaRPr sz="2400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Telecollaboration</a:t>
            </a:r>
            <a:endParaRPr sz="2400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 </a:t>
            </a: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Surgical Robotics </a:t>
            </a:r>
            <a:endParaRPr sz="2400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Intraoperative Diagnosis, Monitoring, and Imagining </a:t>
            </a:r>
            <a:endParaRPr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D183BD-68DD-1F4E-A187-A70D4DA3B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3</a:t>
            </a:fld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"/>
    </mc:Choice>
    <mc:Fallback xmlns="">
      <p:transition spd="slow" advTm="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/>
          <p:cNvPicPr preferRelativeResize="0"/>
          <p:nvPr/>
        </p:nvPicPr>
        <p:blipFill rotWithShape="1">
          <a:blip r:embed="rId4">
            <a:alphaModFix/>
          </a:blip>
          <a:srcRect r="15867"/>
          <a:stretch/>
        </p:blipFill>
        <p:spPr>
          <a:xfrm>
            <a:off x="3733925" y="259775"/>
            <a:ext cx="5256801" cy="3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27623"/>
            <a:ext cx="6776499" cy="14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025" y="1558112"/>
            <a:ext cx="4999150" cy="10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8"/>
          <p:cNvPicPr preferRelativeResize="0"/>
          <p:nvPr/>
        </p:nvPicPr>
        <p:blipFill rotWithShape="1">
          <a:blip r:embed="rId7">
            <a:alphaModFix/>
          </a:blip>
          <a:srcRect l="-1329" r="1329" b="64491"/>
          <a:stretch/>
        </p:blipFill>
        <p:spPr>
          <a:xfrm>
            <a:off x="5592700" y="3719625"/>
            <a:ext cx="2954524" cy="104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8">
            <a:alphaModFix/>
          </a:blip>
          <a:srcRect t="50327"/>
          <a:stretch/>
        </p:blipFill>
        <p:spPr>
          <a:xfrm>
            <a:off x="256025" y="2924038"/>
            <a:ext cx="5172049" cy="14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9775" y="439997"/>
            <a:ext cx="6030552" cy="80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39327C-489D-5844-AEEC-5BD8C1DFF4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4</a:t>
            </a:fld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"/>
    </mc:Choice>
    <mc:Fallback xmlns="">
      <p:transition spd="slow" advTm="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9"/>
          <p:cNvPicPr preferRelativeResize="0"/>
          <p:nvPr/>
        </p:nvPicPr>
        <p:blipFill rotWithShape="1">
          <a:blip r:embed="rId3">
            <a:alphaModFix/>
          </a:blip>
          <a:srcRect r="51653" b="24539"/>
          <a:stretch/>
        </p:blipFill>
        <p:spPr>
          <a:xfrm>
            <a:off x="5566525" y="1653375"/>
            <a:ext cx="3401700" cy="281754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/>
          <p:nvPr/>
        </p:nvSpPr>
        <p:spPr>
          <a:xfrm>
            <a:off x="195625" y="860925"/>
            <a:ext cx="5370900" cy="4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A Target market for attackers: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On average each US hospital has 10-15 connected devices per bed.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53% percent of healthcare facilities and 43% of manufacturers do not carry out any tests on these devices.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73737"/>
              </a:buClr>
              <a:buSzPts val="1800"/>
              <a:buChar char="●"/>
            </a:pPr>
            <a:r>
              <a:rPr lang="en-US" sz="1800"/>
              <a:t>Only 51% of device makers abide by the FDA guidelines.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25000"/>
              </a:lnSpc>
              <a:spcBef>
                <a:spcPts val="140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An LA hospital paid out $17,000 when hackers took control of their computer</a:t>
            </a:r>
            <a:endParaRPr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3D793F-FC01-1847-84F9-325899BCC7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"/>
    </mc:Choice>
    <mc:Fallback xmlns="">
      <p:transition spd="slow" advTm="51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16057" r="18800"/>
          <a:stretch/>
        </p:blipFill>
        <p:spPr>
          <a:xfrm>
            <a:off x="3664765" y="2680750"/>
            <a:ext cx="2336726" cy="19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5">
            <a:alphaModFix/>
          </a:blip>
          <a:srcRect l="10149" r="8264" b="10482"/>
          <a:stretch/>
        </p:blipFill>
        <p:spPr>
          <a:xfrm>
            <a:off x="71150" y="2448950"/>
            <a:ext cx="2005700" cy="22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399975">
            <a:off x="1811794" y="3065089"/>
            <a:ext cx="1679609" cy="114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 rotWithShape="1">
          <a:blip r:embed="rId7">
            <a:alphaModFix/>
          </a:blip>
          <a:srcRect l="9633"/>
          <a:stretch/>
        </p:blipFill>
        <p:spPr>
          <a:xfrm>
            <a:off x="6601700" y="1729350"/>
            <a:ext cx="2398251" cy="35383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1"/>
          <p:cNvCxnSpPr>
            <a:stCxn id="67" idx="3"/>
            <a:endCxn id="72" idx="1"/>
          </p:cNvCxnSpPr>
          <p:nvPr/>
        </p:nvCxnSpPr>
        <p:spPr>
          <a:xfrm rot="10800000" flipH="1">
            <a:off x="6001491" y="3247425"/>
            <a:ext cx="1939500" cy="3924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3" name="Google Shape;73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23100" y="2906325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525" y="3182575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58550" y="3182575"/>
            <a:ext cx="792576" cy="7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7E279-7023-844D-B9B2-85950110B3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6</a:t>
            </a:fld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"/>
    </mc:Choice>
    <mc:Fallback xmlns="">
      <p:transition spd="slow" advTm="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 l="16057" r="2594"/>
          <a:stretch/>
        </p:blipFill>
        <p:spPr>
          <a:xfrm>
            <a:off x="3265925" y="2434925"/>
            <a:ext cx="2533674" cy="16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5">
            <a:alphaModFix/>
          </a:blip>
          <a:srcRect l="9633"/>
          <a:stretch/>
        </p:blipFill>
        <p:spPr>
          <a:xfrm>
            <a:off x="6500100" y="1498525"/>
            <a:ext cx="2398251" cy="353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650" y="3938838"/>
            <a:ext cx="1804774" cy="1804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7">
            <a:alphaModFix/>
          </a:blip>
          <a:srcRect l="10149" r="8264" b="10482"/>
          <a:stretch/>
        </p:blipFill>
        <p:spPr>
          <a:xfrm>
            <a:off x="660188" y="173100"/>
            <a:ext cx="2005700" cy="220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3"/>
          <p:cNvCxnSpPr>
            <a:stCxn id="94" idx="3"/>
            <a:endCxn id="92" idx="1"/>
          </p:cNvCxnSpPr>
          <p:nvPr/>
        </p:nvCxnSpPr>
        <p:spPr>
          <a:xfrm rot="10800000" flipH="1">
            <a:off x="2565424" y="3267725"/>
            <a:ext cx="700500" cy="15735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13"/>
          <p:cNvCxnSpPr>
            <a:stCxn id="95" idx="2"/>
            <a:endCxn id="94" idx="0"/>
          </p:cNvCxnSpPr>
          <p:nvPr/>
        </p:nvCxnSpPr>
        <p:spPr>
          <a:xfrm rot="-5400000" flipH="1">
            <a:off x="880787" y="3156100"/>
            <a:ext cx="1565100" cy="600"/>
          </a:xfrm>
          <a:prstGeom prst="bentConnector3">
            <a:avLst>
              <a:gd name="adj1" fmla="val 49996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3"/>
          <p:cNvCxnSpPr>
            <a:endCxn id="99" idx="1"/>
          </p:cNvCxnSpPr>
          <p:nvPr/>
        </p:nvCxnSpPr>
        <p:spPr>
          <a:xfrm rot="10800000" flipH="1">
            <a:off x="5303575" y="3130751"/>
            <a:ext cx="2484900" cy="87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Google Shape;10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16300" y="2789600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63625" y="4737050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79425" y="2900950"/>
            <a:ext cx="792576" cy="7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6600" y="2789650"/>
            <a:ext cx="792576" cy="7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E8666-5C39-9F41-B26F-D6B35841E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7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11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3"/>
    </mc:Choice>
    <mc:Fallback xmlns="">
      <p:transition spd="slow" advTm="1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/>
          <p:nvPr/>
        </p:nvSpPr>
        <p:spPr>
          <a:xfrm>
            <a:off x="167700" y="304825"/>
            <a:ext cx="88086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Possible Solutions:</a:t>
            </a:r>
            <a:endParaRPr sz="2400" dirty="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Deploying Intrusion Detection Systems (IDS) such as active monitoring</a:t>
            </a:r>
            <a:endParaRPr sz="2400" dirty="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Deploying Intrusion Prevention Systems (IPS) such as firewalls 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8781" y="4275115"/>
            <a:ext cx="1297519" cy="1437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9AE01-5535-2C44-A672-7313B56E8F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"/>
    </mc:Choice>
    <mc:Fallback xmlns="">
      <p:transition spd="slow" advTm="102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/>
        </p:nvSpPr>
        <p:spPr>
          <a:xfrm>
            <a:off x="167700" y="304825"/>
            <a:ext cx="88086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Possible Solutions: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Deploying Intrusion Detection Systems (IDS) such as active monitoring</a:t>
            </a:r>
            <a:endParaRPr sz="2400" dirty="0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Deploying Intrusion Prevention Systems (IPS) such as firewalls </a:t>
            </a: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lang="en-US" sz="2400" dirty="0"/>
          </a:p>
          <a:p>
            <a:pPr marL="914400" indent="-381000">
              <a:buSzPts val="2400"/>
              <a:buFont typeface="Arial"/>
              <a:buChar char="●"/>
            </a:pPr>
            <a:r>
              <a:rPr lang="en-US" sz="2400" b="1" dirty="0"/>
              <a:t>Recoding and auditing the device logs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Google Shape;109;p14">
            <a:extLst>
              <a:ext uri="{FF2B5EF4-FFF2-40B4-BE49-F238E27FC236}">
                <a16:creationId xmlns:a16="http://schemas.microsoft.com/office/drawing/2014/main" id="{37067187-A206-9F4B-8577-5C7EA3B4397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8781" y="4275115"/>
            <a:ext cx="1297519" cy="1437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E40320-CDEF-EF44-B4D5-D39F6231B7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36C89-6830-BA4A-97A0-116908C13A38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"/>
    </mc:Choice>
    <mc:Fallback xmlns="">
      <p:transition spd="slow" advTm="159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University Of Illinois">
      <a:dk1>
        <a:srgbClr val="131F33"/>
      </a:dk1>
      <a:lt1>
        <a:srgbClr val="FFFFFF"/>
      </a:lt1>
      <a:dk2>
        <a:srgbClr val="FA6300"/>
      </a:dk2>
      <a:lt2>
        <a:srgbClr val="FAFAFA"/>
      </a:lt2>
      <a:accent1>
        <a:srgbClr val="131F33"/>
      </a:accent1>
      <a:accent2>
        <a:srgbClr val="FA6300"/>
      </a:accent2>
      <a:accent3>
        <a:srgbClr val="555555"/>
      </a:accent3>
      <a:accent4>
        <a:srgbClr val="888888"/>
      </a:accent4>
      <a:accent5>
        <a:srgbClr val="4BACC6"/>
      </a:accent5>
      <a:accent6>
        <a:srgbClr val="F79646"/>
      </a:accent6>
      <a:hlink>
        <a:srgbClr val="666666"/>
      </a:hlink>
      <a:folHlink>
        <a:srgbClr val="AAAAA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695</Words>
  <Application>Microsoft Macintosh PowerPoint</Application>
  <PresentationFormat>On-screen Show (4:3)</PresentationFormat>
  <Paragraphs>127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Georgia</vt:lpstr>
      <vt:lpstr>Office Theme</vt:lpstr>
      <vt:lpstr>BEEER: Distributed Record and Replay for Medical Devices in Hospital Operating Rooms.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BEEER: Distributed Record and Replay for Medical Devices in Hospital Operating Rooms.</dc:title>
  <cp:lastModifiedBy>Long, Yunhui</cp:lastModifiedBy>
  <cp:revision>19</cp:revision>
  <dcterms:modified xsi:type="dcterms:W3CDTF">2019-04-17T04:05:51Z</dcterms:modified>
</cp:coreProperties>
</file>